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85" r:id="rId6"/>
    <p:sldId id="300" r:id="rId7"/>
    <p:sldId id="299" r:id="rId8"/>
    <p:sldId id="301" r:id="rId9"/>
    <p:sldId id="302" r:id="rId10"/>
    <p:sldId id="304" r:id="rId11"/>
    <p:sldId id="305" r:id="rId12"/>
    <p:sldId id="312" r:id="rId13"/>
    <p:sldId id="313" r:id="rId14"/>
    <p:sldId id="315" r:id="rId15"/>
    <p:sldId id="314" r:id="rId16"/>
    <p:sldId id="303" r:id="rId17"/>
    <p:sldId id="307" r:id="rId18"/>
    <p:sldId id="308" r:id="rId19"/>
    <p:sldId id="310" r:id="rId20"/>
    <p:sldId id="291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5231" autoAdjust="0"/>
  </p:normalViewPr>
  <p:slideViewPr>
    <p:cSldViewPr snapToGrid="0">
      <p:cViewPr varScale="1">
        <p:scale>
          <a:sx n="62" d="100"/>
          <a:sy n="62" d="100"/>
        </p:scale>
        <p:origin x="-1020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11/21/2019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11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ויש כאלו שהיינו מצפים</a:t>
            </a:r>
            <a:r>
              <a:rPr lang="he-IL" baseline="0" dirty="0" smtClean="0"/>
              <a:t> שיתפלגו אחיד אבל לא לגמרי. בשבת יש הרבה פחות פניות (גם כשמוציאים דברים של מחשוב, פקחים וכו')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9284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יש דברים שכמצופה</a:t>
            </a:r>
            <a:r>
              <a:rPr lang="he-IL" baseline="0" dirty="0" smtClean="0"/>
              <a:t> קורים יותר בסופ"ש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449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632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632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08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632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086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632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086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08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12499200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12499200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xmlns="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xmlns="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Intel’s</a:t>
            </a:r>
            <a:endParaRPr lang="en-US" sz="1600" b="1" spc="-100" baseline="0" noProof="0" dirty="0" smtClean="0">
              <a:solidFill>
                <a:schemeClr val="tx1">
                  <a:lumMod val="50000"/>
                  <a:lumOff val="50000"/>
                </a:schemeClr>
              </a:solidFill>
              <a:latin typeface="Corbel" panose="020B0503020204020204" pitchFamily="34" charset="0"/>
            </a:endParaRPr>
          </a:p>
          <a:p>
            <a:pPr algn="r">
              <a:lnSpc>
                <a:spcPts val="1400"/>
              </a:lnSpc>
            </a:pPr>
            <a:r>
              <a:rPr lang="en-US" sz="1600" b="1" spc="-100" baseline="0" noProof="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>AI Hackathon</a:t>
            </a:r>
            <a:endParaRPr lang="en-US" sz="1600" b="1" spc="-100" baseline="0" noProof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12240000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12204000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-150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608" y="1902637"/>
            <a:ext cx="8730886" cy="259053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Hackathon</a:t>
            </a:r>
            <a:r>
              <a:rPr lang="en-US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66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6600" dirty="0" smtClean="0">
                <a:latin typeface="Calibri" panose="020F0502020204030204" pitchFamily="34" charset="0"/>
                <a:cs typeface="Calibri" panose="020F0502020204030204" pitchFamily="34" charset="0"/>
              </a:rPr>
              <a:t>Municipal Challenge</a:t>
            </a:r>
            <a:endParaRPr lang="he-IL" sz="6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 r="28503"/>
          <a:stretch>
            <a:fillRect/>
          </a:stretch>
        </p:blipFill>
        <p:spPr>
          <a:xfrm>
            <a:off x="9980476" y="66676"/>
            <a:ext cx="2211524" cy="6746872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Heat map prediction model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" y="1231370"/>
            <a:ext cx="3838575" cy="519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Picture 13" descr="C:\Users\aaa\Downloads\image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19" y="1277090"/>
            <a:ext cx="6436995" cy="48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3467099" y="1478280"/>
            <a:ext cx="2415541" cy="10363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67099" y="4217333"/>
            <a:ext cx="2415541" cy="15586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8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model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grpSp>
        <p:nvGrpSpPr>
          <p:cNvPr id="9241" name="Group 9240"/>
          <p:cNvGrpSpPr/>
          <p:nvPr/>
        </p:nvGrpSpPr>
        <p:grpSpPr>
          <a:xfrm>
            <a:off x="543002" y="2179315"/>
            <a:ext cx="2296422" cy="2392680"/>
            <a:chOff x="1082041" y="1722120"/>
            <a:chExt cx="2545079" cy="265176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32560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831848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231136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630424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029712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9000" y="1722120"/>
              <a:ext cx="1" cy="26517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82041" y="2087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82041" y="2468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82041" y="2849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82041" y="3230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82041" y="3611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82041" y="3992880"/>
              <a:ext cx="254507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ight Arrow 25"/>
          <p:cNvSpPr/>
          <p:nvPr/>
        </p:nvSpPr>
        <p:spPr>
          <a:xfrm>
            <a:off x="3172090" y="3257971"/>
            <a:ext cx="1064629" cy="56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8660" r="14788"/>
          <a:stretch/>
        </p:blipFill>
        <p:spPr bwMode="auto">
          <a:xfrm>
            <a:off x="4663438" y="2573676"/>
            <a:ext cx="2274697" cy="193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8741954" y="3109779"/>
            <a:ext cx="3282406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Prediction!</a:t>
            </a:r>
            <a:endParaRPr lang="he-IL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7424050" y="3257971"/>
            <a:ext cx="1064629" cy="565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42" name="TextBox 9241"/>
          <p:cNvSpPr txBox="1"/>
          <p:nvPr/>
        </p:nvSpPr>
        <p:spPr>
          <a:xfrm>
            <a:off x="7360920" y="2853116"/>
            <a:ext cx="106298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he-IL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59721" y="4620956"/>
            <a:ext cx="598241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endParaRPr lang="he-IL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01665" y="4620956"/>
            <a:ext cx="88876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lang="he-IL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4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Quality (RMSE)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6146" name="Picture 2" descr="C:\Users\aaa\Google Drive\Public\AI Hackathon\IntelHack\figures\test_RMS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9094" r="7538" b="5783"/>
          <a:stretch/>
        </p:blipFill>
        <p:spPr bwMode="auto">
          <a:xfrm>
            <a:off x="335280" y="1203960"/>
            <a:ext cx="5575580" cy="53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aa\Google Drive\Public\AI Hackathon\IntelHack\figures\test_RMSE_over_mea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t="10241" r="8663" b="5636"/>
          <a:stretch/>
        </p:blipFill>
        <p:spPr bwMode="auto">
          <a:xfrm>
            <a:off x="6229350" y="1203960"/>
            <a:ext cx="5334000" cy="506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1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conditional on weekday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122" name="Picture 2" descr="C:\Users\aaa\Google Drive\Public\AI Hackathon\IntelHack\figures\all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053260"/>
            <a:ext cx="8085137" cy="565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96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events distribute over days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115" y="1725168"/>
            <a:ext cx="5585460" cy="390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73954" y="1947892"/>
            <a:ext cx="197682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סתימת ביוב</a:t>
            </a:r>
            <a:endParaRPr lang="he-I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7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aa\Google Drive\Public\AI Hackathon\IntelHack\figures\קריוקי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28" y="1857032"/>
            <a:ext cx="5158997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events distribute over days</a:t>
            </a:r>
            <a:endParaRPr lang="he-IL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1544955" y="2068830"/>
            <a:ext cx="113364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קריוקי</a:t>
            </a:r>
            <a:endParaRPr lang="he-I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1" name="Picture 3" descr="C:\Users\aaa\Google Drive\Public\AI Hackathon\IntelHack\figures\מוזיקה רועשת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54" y="1857032"/>
            <a:ext cx="5158997" cy="361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53860" y="2068830"/>
            <a:ext cx="248497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מוסיקה רועשת</a:t>
            </a:r>
            <a:endParaRPr lang="he-IL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203960" y="4346296"/>
            <a:ext cx="6598920" cy="1674470"/>
          </a:xfrm>
        </p:spPr>
        <p:txBody>
          <a:bodyPr/>
          <a:lstStyle/>
          <a:p>
            <a:pPr algn="ctr"/>
            <a:r>
              <a:rPr lang="en-US" dirty="0" smtClean="0"/>
              <a:t>Looking ahead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3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Leads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Placeholder 8" descr="Top view of three man rowing a boat">
            <a:extLst>
              <a:ext uri="{FF2B5EF4-FFF2-40B4-BE49-F238E27FC236}">
                <a16:creationId xmlns:a16="http://schemas.microsoft.com/office/drawing/2014/main" xmlns="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7560193" y="1345309"/>
            <a:ext cx="3737526" cy="3932633"/>
          </a:xfr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60120" y="1371600"/>
            <a:ext cx="5789023" cy="4274457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counts between different event types and utilize their correlations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additional data from the National Bureau of Statistics to correlate between different events 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Look into more sophisticated time series models for more accurate predictions</a:t>
            </a: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models in other municipalities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THANK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YOU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xmlns="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xmlns="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b="3865"/>
          <a:stretch/>
        </p:blipFill>
        <p:spPr>
          <a:xfrm>
            <a:off x="8122920" y="60960"/>
            <a:ext cx="4069081" cy="606552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AEA5083B-CC27-4F1C-AD03-E3DBEC1C9E7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 Vision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05957" y="1591866"/>
            <a:ext cx="2935514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  <a:endParaRPr lang="he-IL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1071" y="4189929"/>
            <a:ext cx="320040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Proactive</a:t>
            </a:r>
            <a:endParaRPr lang="he-IL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3030765" y="2858870"/>
            <a:ext cx="1485897" cy="1040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255" y="2115557"/>
            <a:ext cx="3563789" cy="498616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 relevant data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2131" y="2115557"/>
            <a:ext cx="3563789" cy="496920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Merge and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clean data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2746427"/>
            <a:ext cx="3840481" cy="25200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Spatial data has a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 of significance -&gt;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rawl coordinates from </a:t>
            </a:r>
            <a:r>
              <a:rPr lang="en-US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GovIL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events are weather </a:t>
            </a:r>
            <a:r>
              <a:rPr lang="en-US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realted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(more </a:t>
            </a:r>
            <a:r>
              <a:rPr lang="en-US" sz="24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Gezem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after windy days etc.) -&gt; add rain, wind and temperatures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000" y="2742358"/>
            <a:ext cx="3762757" cy="2520000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Focus on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Acco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(initially ~135K events)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Similar/inconsistent categories (“</a:t>
            </a:r>
            <a:r>
              <a:rPr 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אדם חשוד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 vs. “</a:t>
            </a:r>
            <a:r>
              <a:rPr lang="he-IL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אדם חשוד – שיטור עירוני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”) -&gt; merge based on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Jaccard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similarity. </a:t>
            </a:r>
          </a:p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85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783080" y="4346296"/>
            <a:ext cx="6019800" cy="1674470"/>
          </a:xfrm>
        </p:spPr>
        <p:txBody>
          <a:bodyPr/>
          <a:lstStyle/>
          <a:p>
            <a:r>
              <a:rPr lang="en-US" dirty="0" smtClean="0"/>
              <a:t>Proposed </a:t>
            </a:r>
            <a:r>
              <a:rPr lang="en-US" dirty="0" err="1" smtClean="0"/>
              <a:t>ModelS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49240" y="4423538"/>
            <a:ext cx="1752600" cy="1905000"/>
          </a:xfrm>
          <a:prstGeom prst="rect">
            <a:avLst/>
          </a:prstGeom>
          <a:solidFill>
            <a:srgbClr val="EFBF1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935" y="881117"/>
            <a:ext cx="3790865" cy="498616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events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9091" y="881117"/>
            <a:ext cx="3563789" cy="496920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Recurring events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511986"/>
            <a:ext cx="3840481" cy="3730573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 happening daily are sparse and much harder to predict</a:t>
            </a: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the number of events that could occur on the same week could be more substantial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priors about days that the event is more probable to occur in, we can approximately predict when a certain event may happen</a:t>
            </a:r>
          </a:p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1960" y="1507918"/>
            <a:ext cx="3762757" cy="2520000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Event counts are recurring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can utilize count history in order to predict the future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possible parameter is “how far back” our model remembers</a:t>
            </a:r>
          </a:p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C:\Users\aaa\Google Drive\Public\AI Hackathon\IntelHack\figures\dumm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"/>
          <a:stretch/>
        </p:blipFill>
        <p:spPr bwMode="auto">
          <a:xfrm>
            <a:off x="4399231" y="4107436"/>
            <a:ext cx="3382327" cy="241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34752" y="4107436"/>
            <a:ext cx="182729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“memory”</a:t>
            </a:r>
            <a:endParaRPr lang="he-I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7319" y="881117"/>
            <a:ext cx="3563789" cy="496920"/>
          </a:xfrm>
        </p:spPr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Geographic  Info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40188" y="1507918"/>
            <a:ext cx="3762757" cy="2520000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Events probably correlated with locations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Utilize location to predict event happening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See which areas are more prone to certain events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 capabilities of automatic call routing given location and arriving at problematic area ahead of time</a:t>
            </a:r>
          </a:p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8250" y="6524625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sp>
        <p:nvSpPr>
          <p:cNvPr id="14" name="TextBox 13"/>
          <p:cNvSpPr txBox="1"/>
          <p:nvPr/>
        </p:nvSpPr>
        <p:spPr>
          <a:xfrm>
            <a:off x="5634990" y="6357223"/>
            <a:ext cx="6827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week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848795" y="5010753"/>
            <a:ext cx="121629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# of events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61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203960" y="4346296"/>
            <a:ext cx="6598920" cy="1674470"/>
          </a:xfrm>
        </p:spPr>
        <p:txBody>
          <a:bodyPr/>
          <a:lstStyle/>
          <a:p>
            <a:r>
              <a:rPr lang="en-US" dirty="0" smtClean="0"/>
              <a:t>Current Products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99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On Map – All Between 2015 and 2018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4" name="Picture 2" descr="C:\Users\aaa\Downloads\Untit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r="12399"/>
          <a:stretch/>
        </p:blipFill>
        <p:spPr bwMode="auto">
          <a:xfrm>
            <a:off x="2200274" y="1228725"/>
            <a:ext cx="6143625" cy="52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7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On Map – one Month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3" descr="C:\Users\aaa\Downloads\image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514475"/>
            <a:ext cx="58293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4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372</Words>
  <Application>Microsoft Office PowerPoint</Application>
  <PresentationFormat>Custom</PresentationFormat>
  <Paragraphs>86</Paragraphs>
  <Slides>18</Slides>
  <Notes>15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AI Hackathon Municipal Challenge</vt:lpstr>
      <vt:lpstr>Image SLide</vt:lpstr>
      <vt:lpstr>Preprocessing</vt:lpstr>
      <vt:lpstr>Preprocessing</vt:lpstr>
      <vt:lpstr>Proposed ModelS</vt:lpstr>
      <vt:lpstr>PowerPoint Presentation</vt:lpstr>
      <vt:lpstr>Current Products</vt:lpstr>
      <vt:lpstr>Events On Map – All Between 2015 and 2018</vt:lpstr>
      <vt:lpstr>Events On Map – one Month </vt:lpstr>
      <vt:lpstr>Live Heat map prediction model</vt:lpstr>
      <vt:lpstr>prediction model</vt:lpstr>
      <vt:lpstr>Model Quality (RMSE)</vt:lpstr>
      <vt:lpstr>Event conditional on weekday</vt:lpstr>
      <vt:lpstr>How events distribute over days</vt:lpstr>
      <vt:lpstr>How events distribute over days</vt:lpstr>
      <vt:lpstr>Looking ahead</vt:lpstr>
      <vt:lpstr>Future Leads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2019-07-12T07:05:06Z</dcterms:created>
  <dcterms:modified xsi:type="dcterms:W3CDTF">2019-11-21T17:16:50Z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